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6" r:id="rId19"/>
    <p:sldId id="274" r:id="rId20"/>
    <p:sldId id="275" r:id="rId21"/>
    <p:sldId id="278" r:id="rId22"/>
    <p:sldId id="272" r:id="rId23"/>
    <p:sldId id="277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danilescut@gmail.com" TargetMode="External"/><Relationship Id="rId2" Type="http://schemas.openxmlformats.org/officeDocument/2006/relationships/hyperlink" Target="mailto:ian.mia07@gmail.com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DACFC-A7FD-4520-BBA7-FA68971394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o-RO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Evaluarea eficienței și eficacității mecanismelor de cooperare intersectorială în domeniul protecției drepturilor copilului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D6A446-BDA4-4AF9-9CFE-E37457A3AA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o-RO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Raport </a:t>
            </a:r>
            <a:r>
              <a:rPr lang="ro-RO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tematic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289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17155-1F90-4982-B892-7ED5D0AA9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2400" b="1" dirty="0">
                <a:effectLst/>
                <a:ea typeface="Calibri" panose="020F0502020204030204" pitchFamily="34" charset="0"/>
              </a:rPr>
              <a:t>Instrucțiunea privind mecanismul de cooperare intersectorială pentru prevenirea primară a riscurilor privind bunăstarea copilului</a:t>
            </a:r>
            <a:endParaRPr lang="en-US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A0B32-E68C-4310-BF9A-00B9588E6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000" dirty="0" smtClean="0">
                <a:effectLst/>
                <a:ea typeface="Calibri" panose="020F0502020204030204" pitchFamily="34" charset="0"/>
              </a:rPr>
              <a:t>Obiective</a:t>
            </a:r>
          </a:p>
          <a:p>
            <a:pPr lvl="1"/>
            <a:r>
              <a:rPr lang="ro-RO" sz="1600" dirty="0" smtClean="0">
                <a:effectLst/>
                <a:ea typeface="Calibri" panose="020F0502020204030204" pitchFamily="34" charset="0"/>
              </a:rPr>
              <a:t>consolidarea </a:t>
            </a:r>
            <a:r>
              <a:rPr lang="ro-RO" sz="1600" dirty="0">
                <a:effectLst/>
                <a:ea typeface="Calibri" panose="020F0502020204030204" pitchFamily="34" charset="0"/>
              </a:rPr>
              <a:t>intervenției angajaților serviciilor universale pentru satisfacerea necesităților </a:t>
            </a:r>
            <a:r>
              <a:rPr lang="ro-RO" sz="1600" dirty="0" smtClean="0">
                <a:effectLst/>
                <a:ea typeface="Calibri" panose="020F0502020204030204" pitchFamily="34" charset="0"/>
              </a:rPr>
              <a:t>copilului</a:t>
            </a:r>
          </a:p>
          <a:p>
            <a:pPr lvl="1"/>
            <a:r>
              <a:rPr lang="ro-RO" sz="1600" dirty="0" smtClean="0">
                <a:effectLst/>
                <a:ea typeface="Calibri" panose="020F0502020204030204" pitchFamily="34" charset="0"/>
              </a:rPr>
              <a:t>asigurarea </a:t>
            </a:r>
            <a:r>
              <a:rPr lang="ro-RO" sz="1600" dirty="0">
                <a:effectLst/>
                <a:ea typeface="Calibri" panose="020F0502020204030204" pitchFamily="34" charset="0"/>
              </a:rPr>
              <a:t>abordării holistice în procesul examinării semnelor de îngrijorare și îmbunătățirea bunăstării </a:t>
            </a:r>
            <a:r>
              <a:rPr lang="ro-RO" sz="1600" dirty="0" smtClean="0">
                <a:effectLst/>
                <a:ea typeface="Calibri" panose="020F0502020204030204" pitchFamily="34" charset="0"/>
              </a:rPr>
              <a:t>copilului</a:t>
            </a:r>
          </a:p>
          <a:p>
            <a:pPr lvl="1"/>
            <a:r>
              <a:rPr lang="ro-RO" sz="1600" dirty="0" smtClean="0">
                <a:effectLst/>
                <a:ea typeface="Calibri" panose="020F0502020204030204" pitchFamily="34" charset="0"/>
              </a:rPr>
              <a:t>reducerea </a:t>
            </a:r>
            <a:r>
              <a:rPr lang="ro-RO" sz="1600" dirty="0">
                <a:effectLst/>
                <a:ea typeface="Calibri" panose="020F0502020204030204" pitchFamily="34" charset="0"/>
              </a:rPr>
              <a:t>necesității intervențiilor de protecție prin acțiuni de prevenire primară a riscurilor, valorificarea potențialului familiei în creșterea și dezvoltarea copilului</a:t>
            </a:r>
          </a:p>
        </p:txBody>
      </p:sp>
    </p:spTree>
    <p:extLst>
      <p:ext uri="{BB962C8B-B14F-4D97-AF65-F5344CB8AC3E}">
        <p14:creationId xmlns:p14="http://schemas.microsoft.com/office/powerpoint/2010/main" val="3358242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BF7BF-405F-4A8F-A178-EC773B122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2400" b="1" dirty="0">
                <a:latin typeface="+mn-lt"/>
              </a:rPr>
              <a:t>Constatări principale</a:t>
            </a:r>
            <a:endParaRPr lang="en-US" sz="24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F60F4-9AAF-47D3-B0E5-3E2D0E917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000" dirty="0"/>
              <a:t>Nu </a:t>
            </a:r>
            <a:r>
              <a:rPr lang="ro-RO" sz="2000" dirty="0" smtClean="0"/>
              <a:t>este implementat</a:t>
            </a:r>
            <a:endParaRPr lang="ro-RO" sz="2000" dirty="0"/>
          </a:p>
          <a:p>
            <a:pPr lvl="1"/>
            <a:r>
              <a:rPr lang="ro-RO" dirty="0"/>
              <a:t>Cel puțin sectorul educație are fișele gata elaborate și testate</a:t>
            </a:r>
          </a:p>
          <a:p>
            <a:r>
              <a:rPr lang="ro-RO" sz="2000" dirty="0"/>
              <a:t>Nu este </a:t>
            </a:r>
            <a:r>
              <a:rPr lang="ro-RO" sz="2000" dirty="0" smtClean="0"/>
              <a:t>cunoscut (cu excepția raioanelor în care a fost testat)</a:t>
            </a:r>
            <a:endParaRPr lang="ro-RO" sz="2000" dirty="0"/>
          </a:p>
          <a:p>
            <a:r>
              <a:rPr lang="ro-RO" sz="2000" dirty="0" smtClean="0">
                <a:effectLst/>
                <a:ea typeface="Calibri" panose="020F0502020204030204" pitchFamily="34" charset="0"/>
              </a:rPr>
              <a:t>Până </a:t>
            </a:r>
            <a:r>
              <a:rPr lang="ro-RO" sz="2000" dirty="0">
                <a:effectLst/>
                <a:ea typeface="Calibri" panose="020F0502020204030204" pitchFamily="34" charset="0"/>
              </a:rPr>
              <a:t>la finalizarea elaborării acestui Raport, nu au fost identificat nici un raport public de monitorizare a aplicării Instrucțiunii (pct.5 al HG 143/ 2018) și de care ar fi trebuit să existe cel puțin două până la acest moment!!!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02857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7657D-D9B6-4CAD-9484-659ADE86F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2400" b="1" dirty="0"/>
              <a:t>Actori implicați</a:t>
            </a:r>
            <a:endParaRPr lang="en-US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41F7E-928D-4159-97BF-6F61DF4B2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000" dirty="0">
                <a:effectLst/>
                <a:ea typeface="Calibri" panose="020F0502020204030204" pitchFamily="34" charset="0"/>
              </a:rPr>
              <a:t>Profesioniștii din prima linie (asistenții sociali comunitari, pedagogii din școli și grădinițe, polițiștii de sector, asistenții medicilor de familie, medicii de familie) sunt vizați de toate Mecanismele</a:t>
            </a:r>
          </a:p>
          <a:p>
            <a:r>
              <a:rPr lang="ro-RO" sz="2000" dirty="0">
                <a:effectLst/>
                <a:ea typeface="Calibri" panose="020F0502020204030204" pitchFamily="34" charset="0"/>
              </a:rPr>
              <a:t>Instituțiile din prima linie (școala, grădinița, instituția medicală, primăria) – la fel</a:t>
            </a:r>
          </a:p>
          <a:p>
            <a:r>
              <a:rPr lang="ro-RO" sz="2000" dirty="0" smtClean="0">
                <a:effectLst/>
                <a:ea typeface="Calibri" panose="020F0502020204030204" pitchFamily="34" charset="0"/>
              </a:rPr>
              <a:t>Multitudine </a:t>
            </a:r>
            <a:r>
              <a:rPr lang="ro-RO" sz="2000" dirty="0">
                <a:effectLst/>
                <a:ea typeface="Calibri" panose="020F0502020204030204" pitchFamily="34" charset="0"/>
              </a:rPr>
              <a:t>de acte de completat/ elaborat/ produs </a:t>
            </a:r>
            <a:endParaRPr lang="ro-RO" sz="2000" dirty="0" smtClean="0">
              <a:effectLst/>
              <a:ea typeface="Calibri" panose="020F0502020204030204" pitchFamily="34" charset="0"/>
            </a:endParaRPr>
          </a:p>
          <a:p>
            <a:pPr lvl="1"/>
            <a:r>
              <a:rPr lang="ro-RO" sz="1600" dirty="0" smtClean="0">
                <a:effectLst/>
                <a:ea typeface="Calibri" panose="020F0502020204030204" pitchFamily="34" charset="0"/>
              </a:rPr>
              <a:t>i-au </a:t>
            </a:r>
            <a:r>
              <a:rPr lang="ro-RO" sz="1600" dirty="0">
                <a:effectLst/>
                <a:ea typeface="Calibri" panose="020F0502020204030204" pitchFamily="34" charset="0"/>
              </a:rPr>
              <a:t>destul de mult timp în detrimentul timpului de lucru direct cu beneficiarul</a:t>
            </a:r>
          </a:p>
          <a:p>
            <a:r>
              <a:rPr lang="ro-RO" sz="2000" dirty="0">
                <a:effectLst/>
                <a:ea typeface="Calibri" panose="020F0502020204030204" pitchFamily="34" charset="0"/>
              </a:rPr>
              <a:t>Cu cât actorii sunt mai aproape de beneficiar, cu atât nemulțumirea față de documentarea proceselor este mai mare.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81394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123C3-7950-4D34-BC60-BA07CAEE8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2400" b="1" dirty="0"/>
              <a:t>Asistentul social</a:t>
            </a:r>
            <a:endParaRPr lang="en-US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4A96A-5476-4CB5-B2A0-7E58150E4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o-RO" dirty="0"/>
              <a:t>Rol crucial</a:t>
            </a:r>
          </a:p>
          <a:p>
            <a:r>
              <a:rPr lang="ro-RO" dirty="0"/>
              <a:t>Volum mare de muncă</a:t>
            </a:r>
          </a:p>
          <a:p>
            <a:r>
              <a:rPr lang="ro-RO" dirty="0"/>
              <a:t>Cel mai implicat</a:t>
            </a:r>
          </a:p>
          <a:p>
            <a:r>
              <a:rPr lang="ro-RO" dirty="0"/>
              <a:t>Cel mai cunoscător</a:t>
            </a:r>
          </a:p>
          <a:p>
            <a:pPr algn="ctr"/>
            <a:r>
              <a:rPr lang="ro-RO" dirty="0"/>
              <a:t>Cel mai apreciat!!!!</a:t>
            </a:r>
          </a:p>
          <a:p>
            <a:r>
              <a:rPr lang="ro-RO" dirty="0"/>
              <a:t>Provocare – angajarea specialistului în protecția </a:t>
            </a:r>
            <a:r>
              <a:rPr lang="ro-RO" dirty="0" smtClean="0"/>
              <a:t>copilului</a:t>
            </a:r>
          </a:p>
          <a:p>
            <a:pPr lvl="1"/>
            <a:r>
              <a:rPr lang="ro-RO" dirty="0" smtClean="0"/>
              <a:t>Atribuții și evitarea dublării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72936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F48A2-D484-47C9-9C15-CDCF6A9A9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2400" b="1" dirty="0"/>
              <a:t>Alți actori</a:t>
            </a:r>
            <a:endParaRPr lang="en-US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D2DAD-C460-43C7-B150-8E8C93F1E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Implicare directă (exemplu cadrele didactice)</a:t>
            </a:r>
          </a:p>
          <a:p>
            <a:pPr lvl="1"/>
            <a:r>
              <a:rPr lang="ro-RO" dirty="0"/>
              <a:t>Mai mult pe sector</a:t>
            </a:r>
          </a:p>
          <a:p>
            <a:r>
              <a:rPr lang="ro-RO" dirty="0"/>
              <a:t>Parte a </a:t>
            </a:r>
            <a:r>
              <a:rPr lang="ro-RO" dirty="0" smtClean="0"/>
              <a:t>EMD-urilor</a:t>
            </a:r>
            <a:endParaRPr lang="ro-RO" dirty="0"/>
          </a:p>
          <a:p>
            <a:r>
              <a:rPr lang="ro-RO" dirty="0"/>
              <a:t>Unii își cunosc mai puțin atribuțiile și se implică </a:t>
            </a:r>
            <a:r>
              <a:rPr lang="ro-RO" dirty="0" smtClean="0"/>
              <a:t>mai puțin sau deloc</a:t>
            </a:r>
            <a:endParaRPr lang="ro-RO" dirty="0"/>
          </a:p>
          <a:p>
            <a:r>
              <a:rPr lang="ro-RO" dirty="0"/>
              <a:t>... Reprezentanți ai cultelor religioase, psihologi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894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F5601-8D35-418E-921A-AFCDD63BD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2400" b="1" dirty="0"/>
              <a:t>Pregătirea actorilor locali</a:t>
            </a:r>
            <a:endParaRPr lang="en-US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578CA-87AD-43DD-87C2-E95ED920D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ro-RO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Contează implicarea în activități de instruire (oportunitate de interacțiune și posibilitate de schimb de experiențe)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ro-RO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Importanța și necesitatea activităților de instruire concomitentă a actorilor din diferite </a:t>
            </a:r>
            <a:r>
              <a:rPr lang="ro-RO" sz="2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sectoare</a:t>
            </a:r>
            <a:endParaRPr lang="ro-RO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ro-RO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Actorii din prima linie consideră OSC drept principalii furnizori de servicii de instruire pe care le califică drept calitative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ro-RO" sz="2000" dirty="0"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ro-RO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izitele de schimb de experiență între grupuri de profesioniști din diferite raioane - apreciate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o-RO" sz="2000" dirty="0">
                <a:effectLst/>
                <a:ea typeface="Calibri" panose="020F0502020204030204" pitchFamily="34" charset="0"/>
              </a:rPr>
              <a:t>Lipsa unui program național unic de instruire pe marginea mecanismelor evaluate, dedicat profesioniștilor din întreaga țară (asigurarea unei abordări unice, intersectoriale și multidisciplinare a proceselor și procedeelor)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46588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B4ACF-BBA0-4A70-876E-5EFA8B762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2400" b="1" dirty="0"/>
              <a:t>Alte constatări</a:t>
            </a:r>
            <a:endParaRPr lang="en-US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A82C4-6790-4E16-BFA7-8F665EB73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3021" y="2556932"/>
            <a:ext cx="9601196" cy="3318936"/>
          </a:xfrm>
        </p:spPr>
        <p:txBody>
          <a:bodyPr>
            <a:normAutofit/>
          </a:bodyPr>
          <a:lstStyle/>
          <a:p>
            <a:pPr marL="0" marR="0" indent="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Esența scopurilor și obiectivelor </a:t>
            </a:r>
            <a:r>
              <a:rPr lang="ro-RO" sz="1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Mecanismelor - puțin </a:t>
            </a:r>
            <a:r>
              <a:rPr lang="ro-RO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cunoscuță/ înțeleasă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 nivel de sector (social, educație, sănătate, ordine de drept</a:t>
            </a:r>
            <a:r>
              <a:rPr lang="ro-RO" sz="1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o-RO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transpunerea obiectivelor - prin instrucțiuni</a:t>
            </a:r>
          </a:p>
          <a:p>
            <a:pPr marL="0" marR="0" indent="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1600" dirty="0"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ro-RO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neori, adoptarea cadrului normativ de funcționare pentru un mecanism sau altul, sunt anticipate de procese de testare, de obicei susținute și facilitate în marea lor majoritate de </a:t>
            </a:r>
            <a:r>
              <a:rPr lang="ro-RO" sz="1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OSC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1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Nu </a:t>
            </a:r>
            <a:r>
              <a:rPr lang="ro-RO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este clar dacă rezultatele obținute ating rezultatele (țintele) planificate</a:t>
            </a:r>
          </a:p>
          <a:p>
            <a:pPr marL="0" marR="0" indent="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Sectoarele educație, afaceri interne, sănătate dispun de sisteme proprii de monitorizare a sesizărilor atât pe orizontală, cât și pe </a:t>
            </a:r>
            <a:r>
              <a:rPr lang="ro-RO" sz="1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verticală</a:t>
            </a:r>
          </a:p>
          <a:p>
            <a:pPr marL="457200" lvl="1" indent="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12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Datele - </a:t>
            </a:r>
            <a:r>
              <a:rPr lang="ro-RO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periodic publicate (separat sau în cadrul altor rapoarte) pe paginile web ale ministerelor de linie</a:t>
            </a:r>
            <a:endParaRPr lang="en-US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 nivel local nu au fost identificate documente de politici locale care să valorifice rezultatele aplicării HG270/2014 și nici HG1182/2010</a:t>
            </a:r>
          </a:p>
          <a:p>
            <a:pPr marL="0" marR="0" indent="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1600" dirty="0">
                <a:ea typeface="Calibri" panose="020F0502020204030204" pitchFamily="34" charset="0"/>
                <a:cs typeface="Times New Roman" panose="02020603050405020304" pitchFamily="18" charset="0"/>
              </a:rPr>
              <a:t>Situațiile unor grupuri vulnerabile nu sunt </a:t>
            </a:r>
            <a:r>
              <a:rPr lang="ro-RO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targetate </a:t>
            </a:r>
            <a:r>
              <a:rPr lang="ro-RO" sz="1600" dirty="0">
                <a:ea typeface="Calibri" panose="020F0502020204030204" pitchFamily="34" charset="0"/>
                <a:cs typeface="Times New Roman" panose="02020603050405020304" pitchFamily="18" charset="0"/>
              </a:rPr>
              <a:t>de mecanismele </a:t>
            </a:r>
            <a:r>
              <a:rPr lang="ro-RO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evaluate (ex.: copii în situații de stradă, copii care abandonează școala etc.)</a:t>
            </a:r>
            <a:endParaRPr lang="ro-RO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672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B4ACF-BBA0-4A70-876E-5EFA8B762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2400" b="1" dirty="0"/>
              <a:t>Alte constatări</a:t>
            </a:r>
            <a:endParaRPr lang="en-US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A82C4-6790-4E16-BFA7-8F665EB73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3021" y="2556932"/>
            <a:ext cx="9601196" cy="3318936"/>
          </a:xfrm>
        </p:spPr>
        <p:txBody>
          <a:bodyPr>
            <a:normAutofit/>
          </a:bodyPr>
          <a:lstStyle/>
          <a:p>
            <a:pPr marL="0" marR="0" indent="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În situații de urgență mecanismele nu și-au </a:t>
            </a:r>
            <a:r>
              <a:rPr lang="ro-RO" sz="2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demonstrat </a:t>
            </a:r>
            <a:r>
              <a:rPr lang="ro-RO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viabilitatea și </a:t>
            </a:r>
            <a:r>
              <a:rPr lang="ro-RO" sz="2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eficacitatea</a:t>
            </a:r>
          </a:p>
          <a:p>
            <a:pPr marL="457200" lvl="1" indent="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În pandemie mecanismele nu au fost aplicate</a:t>
            </a:r>
            <a:endParaRPr lang="ro-RO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2000" dirty="0">
                <a:ea typeface="Calibri" panose="020F0502020204030204" pitchFamily="34" charset="0"/>
                <a:cs typeface="Times New Roman" panose="02020603050405020304" pitchFamily="18" charset="0"/>
              </a:rPr>
              <a:t>Managementului activităților în cadrul mecanismelor </a:t>
            </a:r>
            <a:r>
              <a:rPr lang="ro-RO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evaluate</a:t>
            </a:r>
          </a:p>
          <a:p>
            <a:pPr marL="457200" lvl="1" indent="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Nu întotdeauna setat la nivel de </a:t>
            </a:r>
            <a:r>
              <a:rPr lang="ro-RO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responsabilitate a </a:t>
            </a:r>
            <a:r>
              <a:rPr lang="ro-RO" sz="1600" dirty="0">
                <a:ea typeface="Calibri" panose="020F0502020204030204" pitchFamily="34" charset="0"/>
                <a:cs typeface="Times New Roman" panose="02020603050405020304" pitchFamily="18" charset="0"/>
              </a:rPr>
              <a:t>actorilor (fișa postului)</a:t>
            </a:r>
          </a:p>
          <a:p>
            <a:pPr marL="0" marR="0" indent="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2000" dirty="0">
                <a:ea typeface="Calibri" panose="020F0502020204030204" pitchFamily="34" charset="0"/>
                <a:cs typeface="Times New Roman" panose="02020603050405020304" pitchFamily="18" charset="0"/>
              </a:rPr>
              <a:t>Mecanimsul de monitorizare a activității mecanismelor evaluate în stare incipientă (exemplu HG 270/2013)</a:t>
            </a:r>
          </a:p>
          <a:p>
            <a:pPr marL="0" marR="0" indent="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2000" dirty="0">
                <a:ea typeface="Calibri" panose="020F0502020204030204" pitchFamily="34" charset="0"/>
                <a:cs typeface="Times New Roman" panose="02020603050405020304" pitchFamily="18" charset="0"/>
              </a:rPr>
              <a:t>Costuri de </a:t>
            </a:r>
            <a:r>
              <a:rPr lang="ro-RO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implementare - lipsă</a:t>
            </a:r>
            <a:endParaRPr lang="ro-RO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ro-RO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ro-RO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084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2CC54-A3F8-4B5B-B495-1BBE11DE8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2400" b="1" dirty="0"/>
              <a:t>Concluzii</a:t>
            </a:r>
            <a:endParaRPr lang="en-US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85C3A-EA0D-4BEC-BF12-845A084D8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o-RO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Mecanismele de cooperare intersectorială adresate </a:t>
            </a:r>
            <a:r>
              <a:rPr lang="ro-RO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sunt </a:t>
            </a:r>
            <a:r>
              <a:rPr lang="ro-RO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implementate parțial sau </a:t>
            </a:r>
            <a:r>
              <a:rPr lang="ro-RO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deloc:</a:t>
            </a:r>
            <a:endParaRPr lang="ro-MD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spcBef>
                <a:spcPts val="0"/>
              </a:spcBef>
              <a:spcAft>
                <a:spcPts val="0"/>
              </a:spcAft>
            </a:pPr>
            <a:r>
              <a:rPr lang="ro-RO" sz="14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HG </a:t>
            </a:r>
            <a:r>
              <a:rPr lang="ro-RO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143/2018 nu este implementată; Cele trei fișe de operaționalizare a procedurilor încă nu sunt </a:t>
            </a:r>
            <a:r>
              <a:rPr lang="ro-RO" sz="14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aprobate</a:t>
            </a:r>
            <a:endParaRPr lang="ro-MD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spcBef>
                <a:spcPts val="0"/>
              </a:spcBef>
              <a:spcAft>
                <a:spcPts val="0"/>
              </a:spcAft>
            </a:pPr>
            <a:r>
              <a:rPr lang="ro-RO" sz="14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HG </a:t>
            </a:r>
            <a:r>
              <a:rPr lang="ro-RO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1182/2010 consideră un segment de beneficiari extrem de vulnerabil (copiii sub vârsta de 5 ani și femeile de vârstă reproductivă (15 – 49 ani) în situație de risc) pe care îl adresează din perspectiva prevenirii violenței, neglijării și a protecției copiilor, însă, o coordonare sau sincronizare cu procedurile prevăzute în HG 270/2010, care vizează toți copiii, </a:t>
            </a:r>
            <a:r>
              <a:rPr lang="ro-RO" sz="14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lipsește;</a:t>
            </a:r>
            <a:endParaRPr lang="ro-MD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spcBef>
                <a:spcPts val="0"/>
              </a:spcBef>
              <a:spcAft>
                <a:spcPts val="0"/>
              </a:spcAft>
            </a:pPr>
            <a:r>
              <a:rPr lang="ro-RO" sz="14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HG </a:t>
            </a:r>
            <a:r>
              <a:rPr lang="ro-RO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270/2014, deși cel mai bine cunoscută și cel mai des aplicată, considerată atotcuprinzătoare din perspectiva adresării problemelor de protecție a copilului, totuși, nu asigură protecție tuturor copiilor în situație de risc victime sau potențiale victime ale violenței, iar responsabilii de la nivel local încă mai întâmpină dificultăți în implementarea acesteia; La momentul elaborării acestui Raport încă nu sunt aprobate Ghidul de aplicare practică a mecanismului de cooperare intersectorială și Metodologia de evaluare psihologică și elaborare a Raportului de evaluare psihologică a copiilor victime; 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728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2CC54-A3F8-4B5B-B495-1BBE11DE8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2400" b="1" dirty="0"/>
              <a:t>Concluzii</a:t>
            </a:r>
            <a:endParaRPr lang="en-US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85C3A-EA0D-4BEC-BF12-845A084D8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spcBef>
                <a:spcPts val="600"/>
              </a:spcBef>
            </a:pPr>
            <a:r>
              <a:rPr lang="ro-RO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Rezultatele Mecanismelor de cooperare intersectorială </a:t>
            </a:r>
            <a:r>
              <a:rPr lang="ro-RO" sz="18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nu </a:t>
            </a:r>
            <a:r>
              <a:rPr lang="ro-RO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sunt valorificate pe deplin nici la nivel local și nici național;</a:t>
            </a: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ro-RO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Sistemele de monitorizare și evaluare a Mecanismelor de cooperare intersectorială la nivel local și național sunt încă puțin dezvoltate; Unele sectoare, ca de exemplu educație sau ordine de drept, își monitorizează indicatorii proprii, iar datele le fac publice periodic;</a:t>
            </a: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ro-RO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Specialiștii de la diferite niveluri folosesc sintagme precum ”cooperare/ colaborare/ intersectorială/ interinstituțională/ multisectorială/ multidimensională”, însă, puțini dintre ei pot explica </a:t>
            </a:r>
            <a:r>
              <a:rPr lang="ro-RO" sz="18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semnificația;</a:t>
            </a: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ro-RO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Mecanismele evaluate se suprapun la diferite etape de proceduri, în special, în cazul aceluiași beneficiar; Specialiștii din prima linie (cei de la nivel de comunitate), de obicei, sunt vizați de toate mecanismele fără a face diferență între acestea;</a:t>
            </a: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76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A3CD3-51BA-4F5C-B8CC-CCFE61A93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2400" b="1" dirty="0"/>
              <a:t>Metodologie</a:t>
            </a:r>
            <a:r>
              <a:rPr lang="en-US" sz="2400" b="1" dirty="0"/>
              <a:t>: </a:t>
            </a:r>
            <a:r>
              <a:rPr lang="ro-RO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măsur</a:t>
            </a: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o-RO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în care mecanisme</a:t>
            </a: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 de </a:t>
            </a:r>
            <a:r>
              <a:rPr lang="ro-RO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cooperare</a:t>
            </a: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intersectorial</a:t>
            </a:r>
            <a:r>
              <a:rPr lang="ro-RO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ă</a:t>
            </a:r>
            <a:r>
              <a:rPr lang="ro-RO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își ating obiectivele și modul în care autoritățile implicate își folosesc resursele pentru a obține rezultatele planificate</a:t>
            </a:r>
            <a:endParaRPr lang="ro-RO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1402E-F9E1-41D3-B12B-F3F252465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18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Evaluare comandată de Avocatul </a:t>
            </a:r>
            <a:r>
              <a:rPr lang="ro-RO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Poporului pentru drepturile copilului Maia Bănărescu</a:t>
            </a: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18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Evaluate HG1182/2010, HG270/2014, HG143/2018</a:t>
            </a: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18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Considerate: Cadrul </a:t>
            </a:r>
            <a:r>
              <a:rPr lang="ro-RO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normativ și conceptual </a:t>
            </a:r>
            <a:r>
              <a:rPr lang="ro-RO" sz="18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 cooperării interscetoriale, </a:t>
            </a:r>
            <a:r>
              <a:rPr lang="ro-RO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interacțiunea la diferite etape de </a:t>
            </a:r>
            <a:r>
              <a:rPr lang="ro-RO" sz="18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procedură și între mecanisme</a:t>
            </a:r>
            <a:r>
              <a:rPr lang="ro-RO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o-RO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actorii </a:t>
            </a:r>
            <a:r>
              <a:rPr lang="ro-RO" sz="18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implicați</a:t>
            </a:r>
            <a:r>
              <a:rPr lang="ro-RO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o-RO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măsura în care resursele sunt convertite în rezultate, iar obiectivele </a:t>
            </a:r>
            <a:r>
              <a:rPr lang="ro-RO" sz="18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atinse, implementarea </a:t>
            </a:r>
            <a:r>
              <a:rPr lang="ro-RO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mecanismelor </a:t>
            </a:r>
            <a:r>
              <a:rPr lang="ro-RO" sz="18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în </a:t>
            </a:r>
            <a:r>
              <a:rPr lang="ro-RO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contextul provocărilor pandemiei de SARS-CoV-2</a:t>
            </a: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Metodologia </a:t>
            </a:r>
            <a:r>
              <a:rPr lang="ro-RO" sz="18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revizuită </a:t>
            </a:r>
            <a:r>
              <a:rPr lang="ro-RO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 cel puțin două </a:t>
            </a:r>
            <a:r>
              <a:rPr lang="ro-RO" sz="18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ori (adaptare la realitatea dictată de pandemie)</a:t>
            </a: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o-MD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22 de interviuri (26 de persoane), 1 focus grup (7 ONG-uri și UNICEF), date publice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18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Procesul </a:t>
            </a:r>
            <a:r>
              <a:rPr lang="ro-RO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durat </a:t>
            </a:r>
            <a:r>
              <a:rPr lang="ro-RO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având în vedere noile realități</a:t>
            </a:r>
            <a:endParaRPr lang="ro-RO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1800" dirty="0" smtClean="0">
                <a:effectLst/>
                <a:ea typeface="Calibri" panose="020F0502020204030204" pitchFamily="34" charset="0"/>
              </a:rPr>
              <a:t>Raportul (constatări și recomandări) </a:t>
            </a:r>
            <a:r>
              <a:rPr lang="ro-RO" sz="1800" dirty="0">
                <a:effectLst/>
                <a:ea typeface="Calibri" panose="020F0502020204030204" pitchFamily="34" charset="0"/>
              </a:rPr>
              <a:t>reflectă părerile profesioniștilor </a:t>
            </a:r>
            <a:r>
              <a:rPr lang="ro-RO" sz="1800" dirty="0" smtClean="0">
                <a:ea typeface="Calibri" panose="020F0502020204030204" pitchFamily="34" charset="0"/>
              </a:rPr>
              <a:t>consultați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202038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2CC54-A3F8-4B5B-B495-1BBE11DE8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2400" b="1" dirty="0"/>
              <a:t>Concluzii</a:t>
            </a:r>
            <a:endParaRPr lang="en-US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85C3A-EA0D-4BEC-BF12-845A084D8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o-RO" sz="2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Programele </a:t>
            </a:r>
            <a:r>
              <a:rPr lang="ro-RO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 instruire existente sunt în mare parte bazate pe suportul oferit de OSC și acoperă doar parțial necesitățile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o-RO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Așteptările din partea sectoarelor educație, sănătate, ordine de drept vis-a-vis de activitatea asistentului social comunitar sunt mari și nu întotdeauna relevante în raport cu atribuțiile acestuia;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o-RO" sz="2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Angajarea </a:t>
            </a:r>
            <a:r>
              <a:rPr lang="ro-RO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specialistului în protecția copilului la nivel local este așteptată de către toți actorii mecanismelor de cooperare intersectorială, deși, lipsește o claritate asupra atribuțiilor acestuia în raport cu atribuțiile asistentului social comunitar;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o-RO" sz="2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Specialiștii </a:t>
            </a:r>
            <a:r>
              <a:rPr lang="ro-RO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 nivel local au așteptări mari de la implementarea Legii 299/2018; Mecanismul intersectorial de cooperare prevăzut în Lege, lipsește, deși, aceasta este în vigoare din 01.01.2020; 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965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2CC54-A3F8-4B5B-B495-1BBE11DE8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2400" b="1" dirty="0"/>
              <a:t>Concluzii</a:t>
            </a:r>
            <a:endParaRPr lang="en-US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85C3A-EA0D-4BEC-BF12-845A084D8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o-RO" sz="2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Mecanismele </a:t>
            </a:r>
            <a:r>
              <a:rPr lang="ro-RO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evaluate dispun de un anume grad de flexibilitate și sunt considerate atotcuprinzătoare, totuși, în condiții excepționale (de exemplu în situația provocată de pandemia de SARS-CoV-2) acestea nu sunt aplicate sau sunt aplicate parțial;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o-RO" sz="2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Proceduri </a:t>
            </a:r>
            <a:r>
              <a:rPr lang="ro-RO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 depunere a plângerilor disponibile și prietenoase pentru copii în cadrul Mecanismelor de cooperare intersectorială lipsesc; Celor mai vulnerabili copiii le este limitat dreptul la opinie;</a:t>
            </a:r>
            <a:endParaRPr lang="ro-RO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o-RO" sz="2000" dirty="0" smtClean="0">
                <a:effectLst/>
                <a:ea typeface="Calibri" panose="020F0502020204030204" pitchFamily="34" charset="0"/>
              </a:rPr>
              <a:t>Mecanismele </a:t>
            </a:r>
            <a:r>
              <a:rPr lang="ro-RO" sz="2000" dirty="0">
                <a:effectLst/>
                <a:ea typeface="Calibri" panose="020F0502020204030204" pitchFamily="34" charset="0"/>
              </a:rPr>
              <a:t>de cooperare intersectorială nu sunt costificate, deși, acestea atribuie procese și responsabilități (unele chiar noi) pentru un șir de specialiști.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76282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12831-A7E0-4D95-A21F-81F079139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2400" b="1" dirty="0"/>
              <a:t>Recomandări</a:t>
            </a:r>
            <a:endParaRPr lang="en-US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FF604-31FF-406F-AAA7-92F9A4FDC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o-RO" sz="37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Reconceptualizarea </a:t>
            </a:r>
            <a:r>
              <a:rPr lang="ro-RO" sz="3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Mecanismelor menite să prevină și intervină în cazurile de violență și abuz spre a preveni eventualele dublări pe sectoare dar și intersectorial; Delimitarea clară a limitelor de intervenție pe fiecare mecanism în parte pentru fiecare actor cu atribuții în cadrul acestor mecanisme;</a:t>
            </a:r>
            <a:endParaRPr lang="en-US" sz="37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o-RO" sz="37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Elaborarea </a:t>
            </a:r>
            <a:r>
              <a:rPr lang="ro-RO" sz="3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și adoptarea în regim de urgență a tuturor documentelor necesare bunei funcționări a mecanismelor evaluate, inclusiv Ghiduri, Manuale, Metodologii etc. prevăzute în HG 270/2014 și HG 143/2018; Elaborarea și adoptarea imediată a Mecanismului de cooperare intersectorială prevăzut în Legea 299/2018;</a:t>
            </a:r>
            <a:endParaRPr lang="en-US" sz="37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o-RO" sz="37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Monitorizarea </a:t>
            </a:r>
            <a:r>
              <a:rPr lang="ro-RO" sz="3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strictă de către autoritățile publice centrale și respectare termenelor limită asumate în HG și Legi, astfel asigurând implementarea deplină și eficientă a obiectivelor acestora;</a:t>
            </a:r>
            <a:endParaRPr lang="en-US" sz="37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o-RO" sz="37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Instituirea </a:t>
            </a:r>
            <a:r>
              <a:rPr lang="ro-RO" sz="3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mecanismelor intersectoriale unificate de monitorizare a implementării HG 1182/2010, HG 270/2014, HG 143/2018 și publicarea periodică a datelor spre a putea fi folosite pentru elaborarea de programe intersectoriale de protecție a copilului la nivel local și național;</a:t>
            </a:r>
            <a:endParaRPr lang="en-US" sz="3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522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12831-A7E0-4D95-A21F-81F079139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2400" b="1" dirty="0"/>
              <a:t>Recomandări</a:t>
            </a:r>
            <a:endParaRPr lang="en-US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FF604-31FF-406F-AAA7-92F9A4FDC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o-RO" sz="12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Evaluarea </a:t>
            </a:r>
            <a:r>
              <a:rPr lang="ro-RO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periodică a impactului implementării HG 1182/2010, HG 270/2014, HG 143/2018 și revizuirea lor ori de câte ori este necesar spre a preveni eventuale omisiuni, în special, legate de grupurile cele mai vulnerabile, dar și dublări;</a:t>
            </a:r>
            <a:endParaRPr lang="en-US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o-RO" sz="12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Elaborarea </a:t>
            </a:r>
            <a:r>
              <a:rPr lang="ro-RO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 către ministerele de linie de programe de instruire, inclusiv continuă și la locul de muncă pentru toți actorii mecanismelor de cooperare intersectorială care să considere o abordare unică pentru toată țara pe fiecare mecanism adresat; Asigurarea acoperirii cu servicii de instruire a tuturor raioanelor în egală măsură;</a:t>
            </a:r>
            <a:endParaRPr lang="en-US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o-RO" sz="12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Angajarea </a:t>
            </a:r>
            <a:r>
              <a:rPr lang="ro-RO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în fiecare Primărie a specialistului în protecția copilului cu delimitarea clară a atribuțiilor acestuia în raport cu cele ale asistentului social comunitar;</a:t>
            </a:r>
            <a:endParaRPr lang="en-US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o-RO" sz="12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Dezvoltarea </a:t>
            </a:r>
            <a:r>
              <a:rPr lang="ro-RO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planurilor de contingență și notelor/ ghidurilor metodologice pentru implementarea mecanismelor de cooperare intersectorială în situații de criză;</a:t>
            </a:r>
            <a:endParaRPr lang="en-US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o-RO" sz="12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Instituirea </a:t>
            </a:r>
            <a:r>
              <a:rPr lang="ro-RO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și promovarea pro-activă a procedurilor de depunere a plângerilor la toate nivelurile și asigurarea accesului la acestea pentru toți copiii, în special cei mai vulnerabili;</a:t>
            </a:r>
            <a:endParaRPr lang="en-US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o-RO" sz="1200" dirty="0" smtClean="0">
                <a:effectLst/>
                <a:ea typeface="Calibri" panose="020F0502020204030204" pitchFamily="34" charset="0"/>
              </a:rPr>
              <a:t>Asigurarea </a:t>
            </a:r>
            <a:r>
              <a:rPr lang="ro-RO" sz="1200" dirty="0">
                <a:effectLst/>
                <a:ea typeface="Calibri" panose="020F0502020204030204" pitchFamily="34" charset="0"/>
              </a:rPr>
              <a:t>de către Autoritățile publice centrale a calculelor costurilor de implementare pentru orice document normativ sau de politică; Estimarea și planificarea corespunzătoare a costurilor de implementare a Mecanismelor intersectoriale aici evaluate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0869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MD" dirty="0" smtClean="0"/>
              <a:t>Autori</a:t>
            </a:r>
            <a:br>
              <a:rPr lang="ro-MD" dirty="0" smtClean="0"/>
            </a:br>
            <a:r>
              <a:rPr lang="ro-MD" dirty="0" smtClean="0"/>
              <a:t>Mariana IANACHEVICI, Consultant în protecția copilului</a:t>
            </a:r>
            <a:br>
              <a:rPr lang="ro-MD" dirty="0" smtClean="0"/>
            </a:br>
            <a:r>
              <a:rPr lang="ro-MD" dirty="0" smtClean="0"/>
              <a:t>Tatiana DANILESCU, Avocat, Consultant în protecția copilului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MD" dirty="0" smtClean="0">
                <a:hlinkClick r:id="rId2"/>
              </a:rPr>
              <a:t>ian.mia07@gmail.com</a:t>
            </a:r>
            <a:r>
              <a:rPr lang="ro-MD" dirty="0" smtClean="0"/>
              <a:t> </a:t>
            </a:r>
          </a:p>
          <a:p>
            <a:r>
              <a:rPr lang="ro-MD" dirty="0" smtClean="0">
                <a:hlinkClick r:id="rId3"/>
              </a:rPr>
              <a:t>danilescut@gmail.com</a:t>
            </a:r>
            <a:r>
              <a:rPr lang="ro-MD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5520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78060-EF7E-4B79-A917-8009DA731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2400" b="1" dirty="0" smtClean="0"/>
              <a:t>Ce </a:t>
            </a:r>
            <a:r>
              <a:rPr lang="ro-RO" sz="2400" b="1" dirty="0"/>
              <a:t>este </a:t>
            </a:r>
            <a:r>
              <a:rPr lang="ro-RO" sz="2400" b="1" dirty="0" smtClean="0"/>
              <a:t>cooperarea </a:t>
            </a:r>
            <a:r>
              <a:rPr lang="ro-RO" sz="2400" b="1" dirty="0"/>
              <a:t>intersectorială</a:t>
            </a:r>
            <a:r>
              <a:rPr lang="ro-RO" sz="2400" b="1" dirty="0" smtClean="0"/>
              <a:t>?</a:t>
            </a:r>
            <a:endParaRPr lang="en-US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74D67-C5F4-40D9-82BC-C277890D1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o-RO" sz="2000" dirty="0">
                <a:effectLst/>
                <a:ea typeface="Times New Roman" panose="02020603050405020304" pitchFamily="18" charset="0"/>
              </a:rPr>
              <a:t>sintagme precum ”cooperare/ colaborare intersectorială/ interinstituțională/ multisectorială/ multidimensională” sunt folosite la toate nivelurile</a:t>
            </a:r>
          </a:p>
          <a:p>
            <a:r>
              <a:rPr lang="ro-RO" sz="2000" dirty="0">
                <a:effectLst/>
                <a:ea typeface="Times New Roman" panose="02020603050405020304" pitchFamily="18" charset="0"/>
              </a:rPr>
              <a:t>mai puține </a:t>
            </a:r>
            <a:r>
              <a:rPr lang="ro-RO" sz="2000" dirty="0" smtClean="0">
                <a:effectLst/>
                <a:ea typeface="Times New Roman" panose="02020603050405020304" pitchFamily="18" charset="0"/>
              </a:rPr>
              <a:t>persoane (specialiști din domeniul protecției copilului) </a:t>
            </a:r>
            <a:r>
              <a:rPr lang="ro-RO" sz="2000" dirty="0">
                <a:effectLst/>
                <a:ea typeface="Times New Roman" panose="02020603050405020304" pitchFamily="18" charset="0"/>
              </a:rPr>
              <a:t>pot explica semnificația acestora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51340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F6D94-1FB8-4EC1-9E06-5222A3493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2400" b="1" dirty="0"/>
              <a:t>Cadrul conceptual al cooperării intersectoriale</a:t>
            </a:r>
            <a:endParaRPr lang="en-US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F84C5-5E5E-4D09-8F86-EC489CCA1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2"/>
            <a:ext cx="9901843" cy="3318936"/>
          </a:xfrm>
        </p:spPr>
        <p:txBody>
          <a:bodyPr>
            <a:noAutofit/>
          </a:bodyPr>
          <a:lstStyle/>
          <a:p>
            <a:r>
              <a:rPr lang="ro-RO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Dimensiunile de bază ale unui </a:t>
            </a:r>
            <a:r>
              <a:rPr lang="ro-RO" sz="20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sistem = cadrul de politici și legi + cadrul de implementare (servicii + capacități + coordonare + responsabilitate)</a:t>
            </a:r>
            <a:endParaRPr lang="ro-RO" sz="20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ro-RO" sz="2000" dirty="0" smtClean="0">
                <a:solidFill>
                  <a:srgbClr val="000000"/>
                </a:solidFill>
              </a:rPr>
              <a:t>Nu </a:t>
            </a:r>
            <a:r>
              <a:rPr lang="ro-RO" sz="2000" dirty="0">
                <a:solidFill>
                  <a:srgbClr val="000000"/>
                </a:solidFill>
              </a:rPr>
              <a:t>există instituții universale de protecție </a:t>
            </a:r>
            <a:r>
              <a:rPr lang="ro-RO" sz="2000" dirty="0" smtClean="0">
                <a:solidFill>
                  <a:srgbClr val="000000"/>
                </a:solidFill>
              </a:rPr>
              <a:t>a copilului</a:t>
            </a:r>
            <a:endParaRPr lang="ro-RO" sz="2000" dirty="0">
              <a:solidFill>
                <a:srgbClr val="000000"/>
              </a:solidFill>
            </a:endParaRPr>
          </a:p>
          <a:p>
            <a:r>
              <a:rPr lang="ro-RO" sz="20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Cooperarea intersectorială este proces de rețea în care sunt furnizate servicii către un grup țintă</a:t>
            </a:r>
          </a:p>
          <a:p>
            <a:r>
              <a:rPr lang="ro-RO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Cooperarea intersectorială cuprinde</a:t>
            </a:r>
            <a:endParaRPr lang="ro-RO" sz="2000" dirty="0" smtClean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lvl="1"/>
            <a:r>
              <a:rPr lang="ro-RO" sz="16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mai </a:t>
            </a:r>
            <a:r>
              <a:rPr lang="ro-RO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multe grupuri </a:t>
            </a:r>
            <a:r>
              <a:rPr lang="ro-RO" sz="16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profesionale + </a:t>
            </a:r>
            <a:r>
              <a:rPr lang="ro-RO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diverse baze de cunoștințe și </a:t>
            </a:r>
            <a:r>
              <a:rPr lang="ro-RO" sz="16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abilități + </a:t>
            </a:r>
            <a:r>
              <a:rPr lang="ro-RO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diferite </a:t>
            </a:r>
            <a:r>
              <a:rPr lang="ro-RO" sz="16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agenții</a:t>
            </a:r>
          </a:p>
          <a:p>
            <a:pPr lvl="1"/>
            <a:r>
              <a:rPr lang="ro-RO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ș</a:t>
            </a:r>
            <a:r>
              <a:rPr lang="ro-RO" sz="16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i incorporează concepte precum: parteneriat , colaborare și cooperare, rețea de profesioniști și agenții</a:t>
            </a:r>
            <a:endParaRPr lang="ro-RO" sz="16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ro-RO" sz="20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Diferențele </a:t>
            </a:r>
            <a:r>
              <a:rPr lang="ro-RO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de identitate profesională și de ideologie se accentuează și se transformă în provocări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642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034DB-ED65-4FDF-9FA1-7CE930859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2400" b="1" dirty="0"/>
              <a:t>Cadrul legal al cooperări intersctoriale</a:t>
            </a:r>
            <a:endParaRPr lang="en-US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9FD40-70E3-46E7-A1C3-B075AE6A7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000" dirty="0">
                <a:effectLst/>
                <a:ea typeface="Times New Roman" panose="02020603050405020304" pitchFamily="18" charset="0"/>
              </a:rPr>
              <a:t>Exercitarea cooperării dintre autoritățile tutelare, precum și cooperarea intersectorială în domeniul protecției copilului (L 140/2013)</a:t>
            </a:r>
          </a:p>
          <a:p>
            <a:r>
              <a:rPr lang="ro-RO" sz="2000" dirty="0"/>
              <a:t>Obligativitatea revine autorităților și profesioniștilor</a:t>
            </a:r>
          </a:p>
          <a:p>
            <a:r>
              <a:rPr lang="ro-RO" sz="2000" dirty="0" smtClean="0"/>
              <a:t>Operaționalizare (exemple): HG 270/2014 sau HG 143/2018</a:t>
            </a:r>
            <a:endParaRPr lang="ro-RO" sz="2000" dirty="0"/>
          </a:p>
          <a:p>
            <a:r>
              <a:rPr lang="ro-RO" sz="2000" dirty="0" smtClean="0"/>
              <a:t>Alte exemple de cooperare intersectorială</a:t>
            </a:r>
            <a:r>
              <a:rPr lang="ro-RO" sz="2000" dirty="0"/>
              <a:t>: HG </a:t>
            </a:r>
            <a:r>
              <a:rPr lang="ro-RO" sz="2000" dirty="0" smtClean="0"/>
              <a:t>1182/2010, SNR, </a:t>
            </a:r>
            <a:r>
              <a:rPr lang="ro-RO" sz="2000" dirty="0" smtClean="0"/>
              <a:t>L </a:t>
            </a:r>
            <a:r>
              <a:rPr lang="ro-RO" sz="2000" dirty="0"/>
              <a:t>299/2018</a:t>
            </a:r>
          </a:p>
        </p:txBody>
      </p:sp>
    </p:spTree>
    <p:extLst>
      <p:ext uri="{BB962C8B-B14F-4D97-AF65-F5344CB8AC3E}">
        <p14:creationId xmlns:p14="http://schemas.microsoft.com/office/powerpoint/2010/main" val="2763925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F6FE9-647B-4700-A2D2-46F2707EA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Mecanismul de cooperare intersectorială privind prevenirea și reducerea ratei mortalității materne, infantile și a copiilor cu vârsta de până la cinci ani la domiciliu</a:t>
            </a:r>
            <a:endParaRPr lang="ro-RO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3A581-582B-40BF-94B7-BB0F55624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o-RO" sz="2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Obiective</a:t>
            </a:r>
          </a:p>
          <a:p>
            <a:pPr lvl="1"/>
            <a:r>
              <a:rPr lang="ro-RO" sz="1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stabilirea </a:t>
            </a:r>
            <a:r>
              <a:rPr lang="ro-RO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responsabilităţilor şi standardizarea procesului </a:t>
            </a:r>
            <a:r>
              <a:rPr lang="ro-RO" sz="1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în </a:t>
            </a:r>
            <a:r>
              <a:rPr lang="ro-RO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prevenirea mortalităţii infantile şi a copiilor cu vârsta de până la 5 ani la domiciliu</a:t>
            </a:r>
          </a:p>
          <a:p>
            <a:pPr lvl="1"/>
            <a:r>
              <a:rPr lang="ro-RO" sz="1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dezvoltarea </a:t>
            </a:r>
            <a:r>
              <a:rPr lang="ro-RO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parteneriatului intersectorial în cadrul instituţiilor publice şi </a:t>
            </a:r>
            <a:r>
              <a:rPr lang="ro-RO" sz="1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private</a:t>
            </a:r>
            <a:endParaRPr lang="ro-RO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o-RO" sz="2000" dirty="0">
                <a:cs typeface="Times New Roman" panose="02020603050405020304" pitchFamily="18" charset="0"/>
              </a:rPr>
              <a:t>Redimensionare în 2016 </a:t>
            </a:r>
            <a:endParaRPr lang="ro-RO" sz="2000" dirty="0" smtClean="0">
              <a:cs typeface="Times New Roman" panose="02020603050405020304" pitchFamily="18" charset="0"/>
            </a:endParaRPr>
          </a:p>
          <a:p>
            <a:pPr lvl="1"/>
            <a:r>
              <a:rPr lang="ro-RO" sz="1600" dirty="0" smtClean="0">
                <a:cs typeface="Times New Roman" panose="02020603050405020304" pitchFamily="18" charset="0"/>
              </a:rPr>
              <a:t>Prevenirea </a:t>
            </a:r>
            <a:r>
              <a:rPr lang="ro-RO" sz="1600" dirty="0">
                <a:cs typeface="Times New Roman" panose="02020603050405020304" pitchFamily="18" charset="0"/>
              </a:rPr>
              <a:t>și reducerea ratei mortalității materne la domiciliu printre Femeile de vârstă reproductivă în situație de risc</a:t>
            </a:r>
          </a:p>
          <a:p>
            <a:r>
              <a:rPr lang="ro-RO" sz="200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MSMPS</a:t>
            </a:r>
            <a:r>
              <a:rPr lang="ro-RO" sz="2000" dirty="0">
                <a:effectLst/>
                <a:ea typeface="Calibri" panose="020F0502020204030204" pitchFamily="34" charset="0"/>
              </a:rPr>
              <a:t> elaborează și publică anual rapoarte privind implementarea Mecanismului</a:t>
            </a:r>
            <a:endParaRPr lang="ro-RO" sz="2000" dirty="0"/>
          </a:p>
        </p:txBody>
      </p:sp>
    </p:spTree>
    <p:extLst>
      <p:ext uri="{BB962C8B-B14F-4D97-AF65-F5344CB8AC3E}">
        <p14:creationId xmlns:p14="http://schemas.microsoft.com/office/powerpoint/2010/main" val="4258875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EB42C-57EB-464F-A642-6437F6A6C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2400" b="1" dirty="0"/>
              <a:t>Constatări principale</a:t>
            </a:r>
            <a:endParaRPr lang="en-US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61261-3210-446C-BE5A-7F80A7D5B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marR="0" indent="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o-RO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Mecanism important pentru că include și femeile </a:t>
            </a:r>
            <a:r>
              <a:rPr lang="ro-RO" sz="2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 vârstă reproductivă aflate în </a:t>
            </a:r>
            <a:r>
              <a:rPr lang="ro-RO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situație de risc</a:t>
            </a:r>
          </a:p>
          <a:p>
            <a:pPr marL="0" indent="457200" algn="just">
              <a:lnSpc>
                <a:spcPct val="150000"/>
              </a:lnSpc>
              <a:spcBef>
                <a:spcPts val="600"/>
              </a:spcBef>
            </a:pPr>
            <a:r>
              <a:rPr lang="ro-RO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Femeile </a:t>
            </a:r>
            <a:r>
              <a:rPr lang="ro-RO" sz="2000" dirty="0">
                <a:ea typeface="Calibri" panose="020F0502020204030204" pitchFamily="34" charset="0"/>
                <a:cs typeface="Times New Roman" panose="02020603050405020304" pitchFamily="18" charset="0"/>
              </a:rPr>
              <a:t>de vârstă reproductivă aflate în situație de risc </a:t>
            </a:r>
            <a:r>
              <a:rPr lang="ro-RO" sz="2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o-RO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singura diferență față de HG 270/2014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o-RO" sz="2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Totuși, prevederile se aplică </a:t>
            </a:r>
            <a:r>
              <a:rPr lang="ro-RO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sectorial (doar pe domeniul sănătate)</a:t>
            </a:r>
            <a:endParaRPr lang="ro-RO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o-RO" sz="2000" dirty="0">
                <a:effectLst/>
                <a:ea typeface="Calibri" panose="020F0502020204030204" pitchFamily="34" charset="0"/>
              </a:rPr>
              <a:t>Specialiștii responsabili de elaborarea raportului statistic au </a:t>
            </a:r>
            <a:r>
              <a:rPr lang="ro-RO" sz="2000" dirty="0" smtClean="0">
                <a:effectLst/>
                <a:ea typeface="Calibri" panose="020F0502020204030204" pitchFamily="34" charset="0"/>
              </a:rPr>
              <a:t>drept singură </a:t>
            </a:r>
            <a:r>
              <a:rPr lang="ro-RO" sz="2000" dirty="0">
                <a:effectLst/>
                <a:ea typeface="Calibri" panose="020F0502020204030204" pitchFamily="34" charset="0"/>
              </a:rPr>
              <a:t>responsabilitate </a:t>
            </a:r>
            <a:r>
              <a:rPr lang="ro-RO" sz="2000" dirty="0" smtClean="0">
                <a:effectLst/>
                <a:ea typeface="Calibri" panose="020F0502020204030204" pitchFamily="34" charset="0"/>
              </a:rPr>
              <a:t>- colectarea datelor </a:t>
            </a:r>
            <a:r>
              <a:rPr lang="ro-RO" sz="2000" dirty="0">
                <a:effectLst/>
                <a:ea typeface="Calibri" panose="020F0502020204030204" pitchFamily="34" charset="0"/>
              </a:rPr>
              <a:t>și </a:t>
            </a:r>
            <a:r>
              <a:rPr lang="ro-RO" sz="2000" dirty="0" smtClean="0">
                <a:effectLst/>
                <a:ea typeface="Calibri" panose="020F0502020204030204" pitchFamily="34" charset="0"/>
              </a:rPr>
              <a:t>redactarea Raportului </a:t>
            </a:r>
            <a:r>
              <a:rPr lang="ro-RO" sz="2000" dirty="0">
                <a:effectLst/>
                <a:ea typeface="Calibri" panose="020F0502020204030204" pitchFamily="34" charset="0"/>
              </a:rPr>
              <a:t>pentru a fi prezentat MSMPS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25239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9A8AF-EC54-4B95-A3DD-45E145C05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2400" b="1" dirty="0">
                <a:effectLst/>
                <a:ea typeface="Calibri" panose="020F0502020204030204" pitchFamily="34" charset="0"/>
              </a:rPr>
              <a:t>Instrucțiunile privind mecanismul intersectorial de cooperare pentru identificarea, evaluarea, referirea, asistența și monitorizarea copiilor victime și potențiale victime ale violenței, neglijării, exploatării și traficului</a:t>
            </a:r>
            <a:endParaRPr lang="en-US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AB7EE-73DB-49AB-95A5-79742CB05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000" dirty="0">
                <a:effectLst/>
                <a:ea typeface="Calibri" panose="020F0502020204030204" pitchFamily="34" charset="0"/>
              </a:rPr>
              <a:t>Consolidarea sistemului național de protecție a copilului în vederea identificării evaluării, referirii, asistenţei şi monitorizării copiilor victime şi potenţiale victime ale violenței, neglijării, exploatării, traficului</a:t>
            </a:r>
          </a:p>
          <a:p>
            <a:r>
              <a:rPr lang="ro-RO" sz="2000" dirty="0">
                <a:effectLst/>
                <a:ea typeface="Calibri" panose="020F0502020204030204" pitchFamily="34" charset="0"/>
              </a:rPr>
              <a:t>Reglementarea și delimitarea clară a responsabilităților autorităților/ instituțiilor cu competențe în domeniul protecției copilului</a:t>
            </a:r>
          </a:p>
          <a:p>
            <a:r>
              <a:rPr lang="ro-RO" sz="2000" dirty="0">
                <a:effectLst/>
                <a:ea typeface="Calibri" panose="020F0502020204030204" pitchFamily="34" charset="0"/>
              </a:rPr>
              <a:t>Consolidarea capacităților profesioniștilor din domeniul protecției copilului</a:t>
            </a:r>
          </a:p>
          <a:p>
            <a:r>
              <a:rPr lang="ro-RO" sz="2000" dirty="0">
                <a:effectLst/>
                <a:ea typeface="Calibri" panose="020F0502020204030204" pitchFamily="34" charset="0"/>
              </a:rPr>
              <a:t>Definirea și sistematizarea procedurilor intersectoriale</a:t>
            </a:r>
          </a:p>
          <a:p>
            <a:r>
              <a:rPr lang="ro-RO" sz="2000" dirty="0">
                <a:effectLst/>
                <a:ea typeface="Calibri" panose="020F0502020204030204" pitchFamily="34" charset="0"/>
              </a:rPr>
              <a:t>Definirea și sistematizarea procedurilor sectoriale din domeniile educației, sănătății, poliție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07062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534E9-5970-4C62-8907-CC4D51257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2400" b="1" dirty="0"/>
              <a:t>Constatări principale</a:t>
            </a:r>
            <a:endParaRPr lang="en-US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326B6-B03A-4714-BC95-E2DB124EE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o-RO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Obligația de utilizare </a:t>
            </a:r>
            <a:r>
              <a:rPr lang="ro-RO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unui Ghid </a:t>
            </a:r>
            <a:r>
              <a:rPr lang="ro-RO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 aplicare practică a mecanismului de cooperare </a:t>
            </a:r>
            <a:r>
              <a:rPr lang="ro-RO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intersectorială</a:t>
            </a:r>
          </a:p>
          <a:p>
            <a:pPr lvl="1"/>
            <a:r>
              <a:rPr lang="ro-R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Ghidul </a:t>
            </a:r>
            <a:r>
              <a:rPr lang="ro-RO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încă nu a fost elaborat de ministerul responsabil</a:t>
            </a:r>
          </a:p>
          <a:p>
            <a:pPr lvl="1"/>
            <a:r>
              <a:rPr lang="ro-R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În practică sunt folosite (nu în toate raioanele) Ghiduri/ instrucțiuni elaborate de OSC-uri</a:t>
            </a:r>
            <a:endParaRPr lang="ro-RO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o-RO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Metodologia </a:t>
            </a:r>
            <a:r>
              <a:rPr lang="ro-RO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 evaluare psihologică și elaborare a Raportului de evaluare psihologică a copiilor victime - încă nu </a:t>
            </a:r>
            <a:r>
              <a:rPr lang="ro-RO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fost elaborată de ministerul responsabil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o-RO" dirty="0">
                <a:effectLst/>
                <a:ea typeface="Calibri" panose="020F0502020204030204" pitchFamily="34" charset="0"/>
              </a:rPr>
              <a:t>Instrument comun – Fișa de sesizare deși nu întotdeauna aplicată, tot mai mult intră în </a:t>
            </a:r>
            <a:r>
              <a:rPr lang="ro-RO" dirty="0" smtClean="0">
                <a:effectLst/>
                <a:ea typeface="Calibri" panose="020F0502020204030204" pitchFamily="34" charset="0"/>
              </a:rPr>
              <a:t>uz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348558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162</TotalTime>
  <Words>2169</Words>
  <Application>Microsoft Office PowerPoint</Application>
  <PresentationFormat>Widescreen</PresentationFormat>
  <Paragraphs>138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Garamond</vt:lpstr>
      <vt:lpstr>Times New Roman</vt:lpstr>
      <vt:lpstr>Organic</vt:lpstr>
      <vt:lpstr> Evaluarea eficienței și eficacității mecanismelor de cooperare intersectorială în domeniul protecției drepturilor copilului</vt:lpstr>
      <vt:lpstr>Metodologie: măsura în care mecanismele de cooperare intersectorială își ating obiectivele și modul în care autoritățile implicate își folosesc resursele pentru a obține rezultatele planificate</vt:lpstr>
      <vt:lpstr>Ce este cooperarea intersectorială?</vt:lpstr>
      <vt:lpstr>Cadrul conceptual al cooperării intersectoriale</vt:lpstr>
      <vt:lpstr>Cadrul legal al cooperări intersctoriale</vt:lpstr>
      <vt:lpstr>Mecanismul de cooperare intersectorială privind prevenirea și reducerea ratei mortalității materne, infantile și a copiilor cu vârsta de până la cinci ani la domiciliu</vt:lpstr>
      <vt:lpstr>Constatări principale</vt:lpstr>
      <vt:lpstr>Instrucțiunile privind mecanismul intersectorial de cooperare pentru identificarea, evaluarea, referirea, asistența și monitorizarea copiilor victime și potențiale victime ale violenței, neglijării, exploatării și traficului</vt:lpstr>
      <vt:lpstr>Constatări principale</vt:lpstr>
      <vt:lpstr>Instrucțiunea privind mecanismul de cooperare intersectorială pentru prevenirea primară a riscurilor privind bunăstarea copilului</vt:lpstr>
      <vt:lpstr>Constatări principale</vt:lpstr>
      <vt:lpstr>Actori implicați</vt:lpstr>
      <vt:lpstr>Asistentul social</vt:lpstr>
      <vt:lpstr>Alți actori</vt:lpstr>
      <vt:lpstr>Pregătirea actorilor locali</vt:lpstr>
      <vt:lpstr>Alte constatări</vt:lpstr>
      <vt:lpstr>Alte constatări</vt:lpstr>
      <vt:lpstr>Concluzii</vt:lpstr>
      <vt:lpstr>Concluzii</vt:lpstr>
      <vt:lpstr>Concluzii</vt:lpstr>
      <vt:lpstr>Concluzii</vt:lpstr>
      <vt:lpstr>Recomandări</vt:lpstr>
      <vt:lpstr>Recomandări</vt:lpstr>
      <vt:lpstr>Autori Mariana IANACHEVICI, Consultant în protecția copilului Tatiana DANILESCU, Avocat, Consultant în protecția copilului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Evaluarea eficienței și eficacității mecanismelor de cooperare intersectorială în domeniul protecției drepturilor copilului</dc:title>
  <dc:creator>Mia Ian</dc:creator>
  <cp:lastModifiedBy>User</cp:lastModifiedBy>
  <cp:revision>19</cp:revision>
  <dcterms:created xsi:type="dcterms:W3CDTF">2020-12-09T21:30:12Z</dcterms:created>
  <dcterms:modified xsi:type="dcterms:W3CDTF">2020-12-10T16:09:19Z</dcterms:modified>
</cp:coreProperties>
</file>